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4"/>
  </p:notesMasterIdLst>
  <p:handoutMasterIdLst>
    <p:handoutMasterId r:id="rId15"/>
  </p:handoutMasterIdLst>
  <p:sldIdLst>
    <p:sldId id="341" r:id="rId5"/>
    <p:sldId id="441" r:id="rId6"/>
    <p:sldId id="442" r:id="rId7"/>
    <p:sldId id="443" r:id="rId8"/>
    <p:sldId id="444" r:id="rId9"/>
    <p:sldId id="445" r:id="rId10"/>
    <p:sldId id="446" r:id="rId11"/>
    <p:sldId id="439" r:id="rId12"/>
    <p:sldId id="440" r:id="rId13"/>
  </p:sldIdLst>
  <p:sldSz cx="12192000" cy="6858000"/>
  <p:notesSz cx="7315200" cy="96012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3" autoAdjust="0"/>
    <p:restoredTop sz="94031" autoAdjust="0"/>
  </p:normalViewPr>
  <p:slideViewPr>
    <p:cSldViewPr snapToGrid="0" showGuides="1">
      <p:cViewPr varScale="1">
        <p:scale>
          <a:sx n="193" d="100"/>
          <a:sy n="193" d="100"/>
        </p:scale>
        <p:origin x="744" y="208"/>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2/22/25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2/22/25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Begrüßung &amp; Vorstellung der Agenda</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Rückblick auf die letzten Testergebnisse &amp; offene Punkte</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Erwartungshaltung für die Simulation klären</a:t>
            </a:r>
            <a:endParaRPr lang="de-DE" b="0" dirty="0">
              <a:solidFill>
                <a:srgbClr val="EAF2F1"/>
              </a:solidFill>
              <a:effectLst/>
              <a:latin typeface="Menlo" panose="020B0609030804020204" pitchFamily="49" charset="0"/>
            </a:endParaRPr>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33976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A0264-03A3-2A0D-C80C-EBB0E930B21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3CD971F-7FBC-5D1B-4EDD-5086EF77A14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E8D46DD-75E6-477E-36D4-5BC1036E7F91}"/>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Vorbereitung der Go-Live-Checkliste &amp; </a:t>
            </a:r>
            <a:r>
              <a:rPr lang="de-DE" b="0" dirty="0" err="1">
                <a:solidFill>
                  <a:srgbClr val="FF9B5E"/>
                </a:solidFill>
                <a:effectLst/>
                <a:latin typeface="Menlo" panose="020B0609030804020204" pitchFamily="49" charset="0"/>
              </a:rPr>
              <a:t>To</a:t>
            </a:r>
            <a:r>
              <a:rPr lang="de-DE" b="0" dirty="0">
                <a:solidFill>
                  <a:srgbClr val="FF9B5E"/>
                </a:solidFill>
                <a:effectLst/>
                <a:latin typeface="Menlo" panose="020B0609030804020204" pitchFamily="49" charset="0"/>
              </a:rPr>
              <a:t>-Dos</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Durchführung der </a:t>
            </a:r>
            <a:r>
              <a:rPr lang="de-DE" b="0" dirty="0" err="1">
                <a:solidFill>
                  <a:srgbClr val="FF9B5E"/>
                </a:solidFill>
                <a:effectLst/>
                <a:latin typeface="Menlo" panose="020B0609030804020204" pitchFamily="49" charset="0"/>
              </a:rPr>
              <a:t>Cutover</a:t>
            </a:r>
            <a:r>
              <a:rPr lang="de-DE" b="0" dirty="0">
                <a:solidFill>
                  <a:srgbClr val="FF9B5E"/>
                </a:solidFill>
                <a:effectLst/>
                <a:latin typeface="Menlo" panose="020B0609030804020204" pitchFamily="49" charset="0"/>
              </a:rPr>
              <a:t>-Prozesse (Systemumschaltung)</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Datenmigration &amp; Validierung von Steuerberichten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Überprüfung der ersten Ergebnisse (</a:t>
            </a:r>
            <a:r>
              <a:rPr lang="de-DE" b="0" dirty="0" err="1">
                <a:solidFill>
                  <a:srgbClr val="FF9B5E"/>
                </a:solidFill>
                <a:effectLst/>
                <a:latin typeface="Menlo" panose="020B0609030804020204" pitchFamily="49" charset="0"/>
              </a:rPr>
              <a:t>CbCR</a:t>
            </a:r>
            <a:r>
              <a:rPr lang="de-DE" b="0" dirty="0">
                <a:solidFill>
                  <a:srgbClr val="FF9B5E"/>
                </a:solidFill>
                <a:effectLst/>
                <a:latin typeface="Menlo" panose="020B0609030804020204" pitchFamily="49" charset="0"/>
              </a:rPr>
              <a:t>, Pillar 2, E-Bilanz)</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6D8237C2-4AE6-9DB1-BB43-5A82F9DBE159}"/>
              </a:ext>
            </a:extLst>
          </p:cNvPr>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4101846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3FADB-63B0-8E1D-585B-48432825294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7B12379-4B1F-7978-FCF8-B633B4A8CC1D}"/>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1ABFC34-015F-7715-0FD8-FAE3CA5A0BFC}"/>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Durchführung eines Lasttests mit realistischen Datenmengen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Überprüfung von Antwortzeiten, Schnittstellen &amp; Verarbeitungsgeschwindigkeit</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Identifikation von Bottlenecks &amp; Engpässen</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672ACB71-1BFE-2C89-7371-40F99F361583}"/>
              </a:ext>
            </a:extLst>
          </p:cNvPr>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617305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2A0AC-BE38-AFB9-B7A7-E07613D030F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C77F88B-0F7B-10D2-026B-3F76917733C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0462E3A-7B4C-5D33-D981-B1C7CC069453}"/>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Definition von kritischen Szenarien &amp; Reaktionsplänen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Abstimmung der Rollback-Strategie bei technischen Fehlern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Eskalationswege &amp; Kommunikationsplan für den Go-Live-Tag</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2F5450A2-1FF9-20DF-F8C0-73E62B1BA5D2}"/>
              </a:ext>
            </a:extLst>
          </p:cNvPr>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9610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EABB8-039C-F02D-D5B0-28BDAAD145C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773A031-18F2-4F95-A841-0310F284966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0DBAB9A-AA16-5887-87B2-88D403C62F53}"/>
              </a:ext>
            </a:extLst>
          </p:cNvPr>
          <p:cNvSpPr>
            <a:spLocks noGrp="1"/>
          </p:cNvSpPr>
          <p:nvPr>
            <p:ph type="body" idx="1"/>
          </p:nvPr>
        </p:nvSpPr>
        <p:spPr/>
        <p:txBody>
          <a:bodyPr/>
          <a:lstStyle/>
          <a:p>
            <a:pPr>
              <a:lnSpc>
                <a:spcPts val="1350"/>
              </a:lnSpc>
            </a:pPr>
            <a:r>
              <a:rPr lang="de-DE" b="0" dirty="0">
                <a:solidFill>
                  <a:srgbClr val="EAF2F1"/>
                </a:solidFill>
                <a:effectLst/>
                <a:latin typeface="Menlo" panose="020B0609030804020204" pitchFamily="49" charset="0"/>
              </a:rPr>
              <a:t>✅ Entscheidung: Sind wir Go-Live bereit?</a:t>
            </a:r>
          </a:p>
          <a:p>
            <a:pPr>
              <a:lnSpc>
                <a:spcPts val="1350"/>
              </a:lnSpc>
            </a:pPr>
            <a:r>
              <a:rPr lang="de-DE" b="0" dirty="0">
                <a:solidFill>
                  <a:srgbClr val="EAF2F1"/>
                </a:solidFill>
                <a:effectLst/>
                <a:latin typeface="Menlo" panose="020B0609030804020204" pitchFamily="49" charset="0"/>
              </a:rPr>
              <a:t>✅ Letzte Anpassungen am </a:t>
            </a:r>
            <a:r>
              <a:rPr lang="de-DE" b="0" dirty="0" err="1">
                <a:solidFill>
                  <a:srgbClr val="EAF2F1"/>
                </a:solidFill>
                <a:effectLst/>
                <a:latin typeface="Menlo" panose="020B0609030804020204" pitchFamily="49" charset="0"/>
              </a:rPr>
              <a:t>Cutover</a:t>
            </a:r>
            <a:r>
              <a:rPr lang="de-DE" b="0" dirty="0">
                <a:solidFill>
                  <a:srgbClr val="EAF2F1"/>
                </a:solidFill>
                <a:effectLst/>
                <a:latin typeface="Menlo" panose="020B0609030804020204" pitchFamily="49" charset="0"/>
              </a:rPr>
              <a:t>-Plan</a:t>
            </a:r>
          </a:p>
          <a:p>
            <a:pPr>
              <a:lnSpc>
                <a:spcPts val="1350"/>
              </a:lnSpc>
            </a:pPr>
            <a:r>
              <a:rPr lang="de-DE" b="0" dirty="0">
                <a:solidFill>
                  <a:srgbClr val="EAF2F1"/>
                </a:solidFill>
                <a:effectLst/>
                <a:latin typeface="Menlo" panose="020B0609030804020204" pitchFamily="49" charset="0"/>
              </a:rPr>
              <a:t>✅ Freigabe für das </a:t>
            </a:r>
            <a:r>
              <a:rPr lang="de-DE" b="0" dirty="0" err="1">
                <a:solidFill>
                  <a:srgbClr val="EAF2F1"/>
                </a:solidFill>
                <a:effectLst/>
                <a:latin typeface="Menlo" panose="020B0609030804020204" pitchFamily="49" charset="0"/>
              </a:rPr>
              <a:t>Hypercare</a:t>
            </a:r>
            <a:r>
              <a:rPr lang="de-DE" b="0" dirty="0">
                <a:solidFill>
                  <a:srgbClr val="EAF2F1"/>
                </a:solidFill>
                <a:effectLst/>
                <a:latin typeface="Menlo" panose="020B0609030804020204" pitchFamily="49" charset="0"/>
              </a:rPr>
              <a:t>-Team &amp; Support-Prozesse</a:t>
            </a:r>
          </a:p>
        </p:txBody>
      </p:sp>
      <p:sp>
        <p:nvSpPr>
          <p:cNvPr id="4" name="Foliennummernplatzhalter 3">
            <a:extLst>
              <a:ext uri="{FF2B5EF4-FFF2-40B4-BE49-F238E27FC236}">
                <a16:creationId xmlns:a16="http://schemas.microsoft.com/office/drawing/2014/main" id="{65A80C37-D7C9-6B30-399E-101EA8771914}"/>
              </a:ext>
            </a:extLst>
          </p:cNvPr>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2854312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de-DE" sz="800" dirty="0"/>
              <a:t>Go-Live-Simulation &amp; Notfallstrategien</a:t>
            </a:r>
            <a:endParaRPr lang="en-US" sz="800" noProof="0" dirty="0">
              <a:solidFill>
                <a:schemeClr val="tx1"/>
              </a:solidFill>
              <a:latin typeface="Calibri" panose="020F0502020204030204" pitchFamily="34" charset="0"/>
              <a:cs typeface="Calibri" panose="020F0502020204030204" pitchFamily="34" charset="0"/>
            </a:endParaRP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8.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29.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hyperlink" Target="http://www.deloitte.com/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de-DE" dirty="0"/>
              <a:t>Go-Live-Simulation &amp; Notfallstrategien</a:t>
            </a:r>
            <a:r>
              <a:rPr lang="en-US" dirty="0"/>
              <a:t>, </a:t>
            </a:r>
            <a:r>
              <a:rPr lang="en-US" dirty="0" err="1"/>
              <a:t>xx.xx.xxxx</a:t>
            </a:r>
            <a:r>
              <a:rPr lang="en-US" dirty="0"/>
              <a:t> </a:t>
            </a:r>
          </a:p>
        </p:txBody>
      </p:sp>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
        <p:nvSpPr>
          <p:cNvPr id="7" name="Rectangle 6">
            <a:extLst>
              <a:ext uri="{FF2B5EF4-FFF2-40B4-BE49-F238E27FC236}">
                <a16:creationId xmlns:a16="http://schemas.microsoft.com/office/drawing/2014/main" id="{206F0109-28B9-4D30-80C3-0B3909D51B85}"/>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5"/>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186209"/>
            <a:ext cx="7247237" cy="895983"/>
          </a:xfrm>
        </p:spPr>
        <p:txBody>
          <a:bodyPr/>
          <a:lstStyle/>
          <a:p>
            <a:r>
              <a:rPr lang="en-US" dirty="0"/>
              <a:t>Merz Pharma | DefTax Implementierung </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r>
              <a:rPr lang="de-DE" dirty="0"/>
              <a:t>Unsere Themen für heute</a:t>
            </a: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r>
              <a:rPr lang="de-DE" dirty="0"/>
              <a:t>Agenda</a:t>
            </a:r>
          </a:p>
        </p:txBody>
      </p:sp>
      <p:sp>
        <p:nvSpPr>
          <p:cNvPr id="2" name="Inhaltsplatzhalter 5">
            <a:extLst>
              <a:ext uri="{FF2B5EF4-FFF2-40B4-BE49-F238E27FC236}">
                <a16:creationId xmlns:a16="http://schemas.microsoft.com/office/drawing/2014/main" id="{12E8E7E5-B804-E3F8-4F23-B88C9BB211A2}"/>
              </a:ext>
            </a:extLst>
          </p:cNvPr>
          <p:cNvSpPr txBox="1">
            <a:spLocks/>
          </p:cNvSpPr>
          <p:nvPr/>
        </p:nvSpPr>
        <p:spPr>
          <a:xfrm>
            <a:off x="450000" y="1714499"/>
            <a:ext cx="11304000" cy="4644000"/>
          </a:xfrm>
          <a:prstGeom prst="rect">
            <a:avLst/>
          </a:prstGeom>
        </p:spPr>
        <p:txBody>
          <a:bodyPr/>
          <a:lstStyle>
            <a:defPPr>
              <a:defRPr lang="en-US"/>
            </a:defPPr>
            <a:lvl1pPr marL="228600" indent="-228600" defTabSz="685800">
              <a:lnSpc>
                <a:spcPts val="1350"/>
              </a:lnSpc>
              <a:spcBef>
                <a:spcPts val="200"/>
              </a:spcBef>
              <a:spcAft>
                <a:spcPts val="200"/>
              </a:spcAft>
              <a:buSzPct val="100000"/>
              <a:buFontTx/>
              <a:buAutoNum type="arabicPeriod"/>
              <a:defRPr sz="1600" b="1">
                <a:latin typeface="+mj-lt"/>
                <a:cs typeface="Calibri Light" panose="020F0302020204030204" pitchFamily="34" charset="0"/>
              </a:defRPr>
            </a:lvl1pPr>
            <a:lvl2pPr marL="179388" indent="-179388" defTabSz="685800">
              <a:lnSpc>
                <a:spcPct val="100000"/>
              </a:lnSpc>
              <a:spcBef>
                <a:spcPts val="200"/>
              </a:spcBef>
              <a:spcAft>
                <a:spcPts val="200"/>
              </a:spcAft>
              <a:buClrTx/>
              <a:buSzPct val="100000"/>
              <a:buFont typeface="Arial" panose="020B0604020202020204" pitchFamily="34" charset="0"/>
              <a:buChar char="•"/>
              <a:defRPr sz="1200" b="0">
                <a:latin typeface="+mj-lt"/>
                <a:cs typeface="Calibri Light" panose="020F0302020204030204" pitchFamily="34" charset="0"/>
              </a:defRPr>
            </a:lvl2pPr>
            <a:lvl3pPr marL="360363" indent="-180975" defTabSz="685800">
              <a:lnSpc>
                <a:spcPct val="100000"/>
              </a:lnSpc>
              <a:spcBef>
                <a:spcPts val="200"/>
              </a:spcBef>
              <a:spcAft>
                <a:spcPts val="200"/>
              </a:spcAft>
              <a:buClrTx/>
              <a:buSzPct val="100000"/>
              <a:buFont typeface="Arial" panose="020B0604020202020204" pitchFamily="34" charset="0"/>
              <a:buChar char="−"/>
              <a:defRPr sz="1200" b="0">
                <a:cs typeface="Calibri Light" panose="020F0302020204030204" pitchFamily="34" charset="0"/>
              </a:defRPr>
            </a:lvl3pPr>
            <a:lvl4pPr marL="538163" indent="-180000" defTabSz="685800">
              <a:lnSpc>
                <a:spcPct val="100000"/>
              </a:lnSpc>
              <a:spcBef>
                <a:spcPts val="200"/>
              </a:spcBef>
              <a:spcAft>
                <a:spcPts val="200"/>
              </a:spcAft>
              <a:buClrTx/>
              <a:buSzPct val="100000"/>
              <a:buFont typeface="Arial" panose="020B0604020202020204" pitchFamily="34" charset="0"/>
              <a:buChar char="◦"/>
              <a:defRPr sz="1200" b="0" baseline="0">
                <a:cs typeface="Calibri Light" panose="020F0302020204030204" pitchFamily="34" charset="0"/>
              </a:defRPr>
            </a:lvl4pPr>
            <a:lvl5pPr marL="720000" indent="-179388" defTabSz="598885">
              <a:lnSpc>
                <a:spcPct val="100000"/>
              </a:lnSpc>
              <a:spcBef>
                <a:spcPts val="200"/>
              </a:spcBef>
              <a:spcAft>
                <a:spcPts val="200"/>
              </a:spcAft>
              <a:buClrTx/>
              <a:buSzPct val="100000"/>
              <a:buFont typeface="Arial" panose="020B0604020202020204" pitchFamily="34" charset="0"/>
              <a:buChar char="−"/>
              <a:tabLst/>
              <a:defRPr sz="1200" b="0" baseline="0">
                <a:cs typeface="Calibri Light" panose="020F0302020204030204" pitchFamily="34" charset="0"/>
              </a:defRPr>
            </a:lvl5pPr>
            <a:lvl6pPr marL="399600" indent="-132300" defTabSz="685800">
              <a:spcBef>
                <a:spcPts val="0"/>
              </a:spcBef>
              <a:spcAft>
                <a:spcPts val="750"/>
              </a:spcAft>
              <a:buFont typeface="Verdana" panose="020B0604030504040204" pitchFamily="34" charset="0"/>
              <a:buChar char="−"/>
              <a:defRPr sz="900" baseline="0"/>
            </a:lvl6pPr>
            <a:lvl7pPr marL="399600" indent="-132300" defTabSz="685800">
              <a:spcBef>
                <a:spcPts val="0"/>
              </a:spcBef>
              <a:spcAft>
                <a:spcPts val="750"/>
              </a:spcAft>
              <a:buFont typeface="Verdana" panose="020B0604030504040204" pitchFamily="34" charset="0"/>
              <a:buChar char="−"/>
              <a:defRPr sz="900"/>
            </a:lvl7pPr>
            <a:lvl8pPr marL="399600" indent="-132300" defTabSz="685800">
              <a:spcBef>
                <a:spcPts val="0"/>
              </a:spcBef>
              <a:spcAft>
                <a:spcPts val="750"/>
              </a:spcAft>
              <a:buFont typeface="Verdana" panose="020B0604030504040204" pitchFamily="34" charset="0"/>
              <a:buChar char="−"/>
              <a:defRPr sz="900" baseline="0"/>
            </a:lvl8pPr>
            <a:lvl9pPr marL="399600" indent="-132300" defTabSz="685800">
              <a:spcBef>
                <a:spcPts val="0"/>
              </a:spcBef>
              <a:spcAft>
                <a:spcPts val="750"/>
              </a:spcAft>
              <a:buFont typeface="Verdana" panose="020B0604030504040204" pitchFamily="34" charset="0"/>
              <a:buChar char="−"/>
              <a:defRPr sz="900" baseline="0"/>
            </a:lvl9pPr>
          </a:lstStyle>
          <a:p>
            <a:r>
              <a:rPr lang="de-DE" dirty="0"/>
              <a:t>Begrüßung &amp; Zielsetzung (0:00 - 0:15 Uhr)</a:t>
            </a:r>
          </a:p>
          <a:p>
            <a:r>
              <a:rPr lang="de-DE" dirty="0"/>
              <a:t>Testplanung &amp; Testfallumsetzung (0:15 - 1:00 Uhr)</a:t>
            </a:r>
          </a:p>
          <a:p>
            <a:r>
              <a:rPr lang="de-DE" dirty="0"/>
              <a:t>Durchführung erster Tests &amp; Live-Demo (1:00 - 1:45 Uhr)</a:t>
            </a:r>
          </a:p>
          <a:p>
            <a:r>
              <a:rPr lang="de-DE" dirty="0"/>
              <a:t>Pause (1:45 - 2:00 Uhr)</a:t>
            </a:r>
          </a:p>
          <a:p>
            <a:r>
              <a:rPr lang="de-DE" dirty="0"/>
              <a:t>Fehleranalyse &amp; Lösungsstrategien (2:00 - 2:30 Uhr)</a:t>
            </a:r>
          </a:p>
          <a:p>
            <a:r>
              <a:rPr lang="de-DE" dirty="0"/>
              <a:t>Abschluss &amp; Nächste Schritte (2:30 - 3:00 Uhr)</a:t>
            </a:r>
          </a:p>
        </p:txBody>
      </p:sp>
    </p:spTree>
    <p:extLst>
      <p:ext uri="{BB962C8B-B14F-4D97-AF65-F5344CB8AC3E}">
        <p14:creationId xmlns:p14="http://schemas.microsoft.com/office/powerpoint/2010/main" val="31613589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p:txBody>
          <a:bodyPr/>
          <a:lstStyle/>
          <a:p>
            <a:r>
              <a:rPr lang="de-DE" dirty="0"/>
              <a:t>Durchführung einer vollständigen </a:t>
            </a:r>
            <a:r>
              <a:rPr lang="de-DE" b="1" dirty="0"/>
              <a:t>Go-Live-Simulation</a:t>
            </a:r>
            <a:r>
              <a:rPr lang="de-DE" dirty="0"/>
              <a:t>, um Risiken zu minimieren und Notfallstrategien abzustimmen</a:t>
            </a: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vert="horz" lIns="0" tIns="0" rIns="0" bIns="0" rtlCol="0" anchor="t" anchorCtr="0">
            <a:noAutofit/>
          </a:bodyPr>
          <a:lstStyle/>
          <a:p>
            <a:r>
              <a:rPr lang="de-DE" dirty="0"/>
              <a:t>1. Begrüßung &amp; Zielsetzung (0:00 - 0:15 Uhr)</a:t>
            </a:r>
            <a:br>
              <a:rPr lang="de-DE" dirty="0"/>
            </a:b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r>
              <a:rPr lang="de-DE" b="1" dirty="0"/>
              <a:t>Willkommen zum Workshop: Go-Live-Simulation &amp; Notfallstrategien</a:t>
            </a:r>
          </a:p>
          <a:p>
            <a:r>
              <a:rPr lang="de-DE" dirty="0"/>
              <a:t>📅 </a:t>
            </a:r>
            <a:r>
              <a:rPr lang="de-DE" b="1" dirty="0"/>
              <a:t>Datum:</a:t>
            </a:r>
            <a:r>
              <a:rPr lang="de-DE" dirty="0"/>
              <a:t> [Einfügen]</a:t>
            </a:r>
            <a:br>
              <a:rPr lang="de-DE" dirty="0"/>
            </a:br>
            <a:r>
              <a:rPr lang="de-DE" dirty="0"/>
              <a:t>📍 </a:t>
            </a:r>
            <a:r>
              <a:rPr lang="de-DE" b="1" dirty="0"/>
              <a:t>Ort:</a:t>
            </a:r>
            <a:r>
              <a:rPr lang="de-DE" dirty="0"/>
              <a:t> [Einfügen]</a:t>
            </a:r>
          </a:p>
          <a:p>
            <a:r>
              <a:rPr lang="de-DE" b="1" dirty="0"/>
              <a:t>Ziel des Workshops:</a:t>
            </a:r>
          </a:p>
          <a:p>
            <a:r>
              <a:rPr lang="de-DE" dirty="0"/>
              <a:t>✅ Testlauf des Go-Live-Prozesses</a:t>
            </a:r>
            <a:br>
              <a:rPr lang="de-DE" dirty="0"/>
            </a:br>
            <a:r>
              <a:rPr lang="de-DE" dirty="0"/>
              <a:t>✅ Prüfung der Performance unter realen Bedingungen</a:t>
            </a:r>
            <a:br>
              <a:rPr lang="de-DE" dirty="0"/>
            </a:br>
            <a:r>
              <a:rPr lang="de-DE" dirty="0"/>
              <a:t>✅ Abstimmung von Notfallstrategien &amp; Rollback-Prozessen</a:t>
            </a:r>
          </a:p>
          <a:p>
            <a:r>
              <a:rPr lang="de-DE" b="1" dirty="0"/>
              <a:t>Agenda:</a:t>
            </a:r>
          </a:p>
          <a:p>
            <a:r>
              <a:rPr lang="de-DE" dirty="0"/>
              <a:t>🔹 Begrüßung &amp; Zielsetzung</a:t>
            </a:r>
            <a:br>
              <a:rPr lang="de-DE" dirty="0"/>
            </a:br>
            <a:r>
              <a:rPr lang="de-DE" dirty="0"/>
              <a:t>🔹 Schritt-für-Schritt-Simulation des Go-Live-Prozesses</a:t>
            </a:r>
            <a:br>
              <a:rPr lang="de-DE" dirty="0"/>
            </a:br>
            <a:r>
              <a:rPr lang="de-DE" dirty="0"/>
              <a:t>🔹 Performance- &amp; Lasttests durchführen</a:t>
            </a:r>
            <a:br>
              <a:rPr lang="de-DE" dirty="0"/>
            </a:br>
            <a:r>
              <a:rPr lang="de-DE" dirty="0"/>
              <a:t>🔹 Notfallstrategien &amp; Rollback-Szenarien</a:t>
            </a:r>
            <a:br>
              <a:rPr lang="de-DE" dirty="0"/>
            </a:br>
            <a:r>
              <a:rPr lang="de-DE" dirty="0"/>
              <a:t>🔹 Abschluss &amp; Nächste Schritte</a:t>
            </a:r>
          </a:p>
          <a:p>
            <a:r>
              <a:rPr lang="de-DE" dirty="0"/>
              <a:t>🔍 </a:t>
            </a:r>
            <a:r>
              <a:rPr lang="de-DE" b="1" dirty="0"/>
              <a:t>Frage an die Teilnehmer:</a:t>
            </a:r>
            <a:r>
              <a:rPr lang="de-DE" dirty="0"/>
              <a:t> Gibt es spezielle Risiken, die wir heute besonders betrachten sollten?</a:t>
            </a:r>
          </a:p>
          <a:p>
            <a:endParaRPr lang="de-DE" dirty="0"/>
          </a:p>
        </p:txBody>
      </p:sp>
    </p:spTree>
    <p:extLst>
      <p:ext uri="{BB962C8B-B14F-4D97-AF65-F5344CB8AC3E}">
        <p14:creationId xmlns:p14="http://schemas.microsoft.com/office/powerpoint/2010/main" val="23106437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F48A7-757A-F5C8-45EC-1B038883A61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0CEF5DC-DDE6-DFBD-D010-F98178813D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2807884B-BC38-6CAB-13AD-7510E97A6AAF}"/>
              </a:ext>
            </a:extLst>
          </p:cNvPr>
          <p:cNvSpPr>
            <a:spLocks noGrp="1"/>
          </p:cNvSpPr>
          <p:nvPr>
            <p:ph type="body" sz="quarter" idx="13"/>
          </p:nvPr>
        </p:nvSpPr>
        <p:spPr/>
        <p:txBody>
          <a:bodyPr/>
          <a:lstStyle/>
          <a:p>
            <a:r>
              <a:rPr lang="de-DE" dirty="0"/>
              <a:t>Testen des vollständigen Go-Live-Ablaufs unter realistischen Bedingungen</a:t>
            </a:r>
          </a:p>
        </p:txBody>
      </p:sp>
      <p:sp>
        <p:nvSpPr>
          <p:cNvPr id="2" name="Titel 1">
            <a:extLst>
              <a:ext uri="{FF2B5EF4-FFF2-40B4-BE49-F238E27FC236}">
                <a16:creationId xmlns:a16="http://schemas.microsoft.com/office/drawing/2014/main" id="{A5AECAFE-4000-9C1B-D246-1453AFA30A3C}"/>
              </a:ext>
            </a:extLst>
          </p:cNvPr>
          <p:cNvSpPr>
            <a:spLocks noGrp="1"/>
          </p:cNvSpPr>
          <p:nvPr>
            <p:ph type="title"/>
          </p:nvPr>
        </p:nvSpPr>
        <p:spPr/>
        <p:txBody>
          <a:bodyPr vert="horz" lIns="0" tIns="0" rIns="0" bIns="0" rtlCol="0" anchor="t" anchorCtr="0">
            <a:noAutofit/>
          </a:bodyPr>
          <a:lstStyle/>
          <a:p>
            <a:r>
              <a:rPr lang="de-DE" dirty="0"/>
              <a:t>2. Schritt-für-Schritt-Simulation des Go-Live-Prozesses (0:15 - 1:00 Uhr)</a:t>
            </a:r>
          </a:p>
        </p:txBody>
      </p:sp>
      <p:sp>
        <p:nvSpPr>
          <p:cNvPr id="6" name="Inhaltsplatzhalter 5">
            <a:extLst>
              <a:ext uri="{FF2B5EF4-FFF2-40B4-BE49-F238E27FC236}">
                <a16:creationId xmlns:a16="http://schemas.microsoft.com/office/drawing/2014/main" id="{C122A3E7-CBC6-37A7-8566-4230F84D5BC5}"/>
              </a:ext>
            </a:extLst>
          </p:cNvPr>
          <p:cNvSpPr>
            <a:spLocks noGrp="1"/>
          </p:cNvSpPr>
          <p:nvPr>
            <p:ph idx="1"/>
          </p:nvPr>
        </p:nvSpPr>
        <p:spPr/>
        <p:txBody>
          <a:bodyPr/>
          <a:lstStyle/>
          <a:p>
            <a:r>
              <a:rPr lang="de-DE" b="1" dirty="0"/>
              <a:t>Ablauf des Go-Live-Prozesses</a:t>
            </a:r>
          </a:p>
          <a:p>
            <a:r>
              <a:rPr lang="de-DE" dirty="0"/>
              <a:t>✅ </a:t>
            </a:r>
            <a:r>
              <a:rPr lang="de-DE" b="1" dirty="0"/>
              <a:t>Schritt 1:</a:t>
            </a:r>
            <a:r>
              <a:rPr lang="de-DE" dirty="0"/>
              <a:t> Letzte Vorbereitungen &amp; Datensicherung</a:t>
            </a:r>
            <a:br>
              <a:rPr lang="de-DE" dirty="0"/>
            </a:br>
            <a:r>
              <a:rPr lang="de-DE" dirty="0"/>
              <a:t>✅ </a:t>
            </a:r>
            <a:r>
              <a:rPr lang="de-DE" b="1" dirty="0"/>
              <a:t>Schritt 2:</a:t>
            </a:r>
            <a:r>
              <a:rPr lang="de-DE" dirty="0"/>
              <a:t> Umschalten der Systeme auf die Live-Umgebung</a:t>
            </a:r>
            <a:br>
              <a:rPr lang="de-DE" dirty="0"/>
            </a:br>
            <a:r>
              <a:rPr lang="de-DE" dirty="0"/>
              <a:t>✅ </a:t>
            </a:r>
            <a:r>
              <a:rPr lang="de-DE" b="1" dirty="0"/>
              <a:t>Schritt 3:</a:t>
            </a:r>
            <a:r>
              <a:rPr lang="de-DE" dirty="0"/>
              <a:t> Erstes Reporting &amp; Validierung von Steuerdaten</a:t>
            </a:r>
            <a:br>
              <a:rPr lang="de-DE" dirty="0"/>
            </a:br>
            <a:r>
              <a:rPr lang="de-DE" dirty="0"/>
              <a:t>✅ </a:t>
            </a:r>
            <a:r>
              <a:rPr lang="de-DE" b="1" dirty="0"/>
              <a:t>Schritt 4:</a:t>
            </a:r>
            <a:r>
              <a:rPr lang="de-DE" dirty="0"/>
              <a:t> Überprüfung der Schnittstellen &amp; Performance</a:t>
            </a:r>
          </a:p>
          <a:p>
            <a:r>
              <a:rPr lang="de-DE" b="1" dirty="0"/>
              <a:t>Erste Ergebnisse &amp; Validierung</a:t>
            </a:r>
          </a:p>
          <a:p>
            <a:r>
              <a:rPr lang="de-DE" dirty="0"/>
              <a:t>📌 Daten aus SAP &amp; DefTax vollständig übertragen?</a:t>
            </a:r>
            <a:br>
              <a:rPr lang="de-DE" dirty="0"/>
            </a:br>
            <a:r>
              <a:rPr lang="de-DE" dirty="0"/>
              <a:t>📌 Steuerberichte erfolgreich generiert &amp; plausibel?</a:t>
            </a:r>
            <a:br>
              <a:rPr lang="de-DE" dirty="0"/>
            </a:br>
            <a:r>
              <a:rPr lang="de-DE" dirty="0"/>
              <a:t>📌 Benutzerzugriffe &amp; Berechtigungen korrekt gesetzt?</a:t>
            </a:r>
          </a:p>
          <a:p>
            <a:r>
              <a:rPr lang="de-DE" dirty="0"/>
              <a:t>🔍 </a:t>
            </a:r>
            <a:r>
              <a:rPr lang="de-DE" b="1" dirty="0"/>
              <a:t>Frage an die Teilnehmer:</a:t>
            </a:r>
            <a:r>
              <a:rPr lang="de-DE" dirty="0"/>
              <a:t> Sind alle kritischen Aspekte im Testlauf abgedeckt?</a:t>
            </a:r>
          </a:p>
          <a:p>
            <a:endParaRPr lang="de-DE" dirty="0"/>
          </a:p>
        </p:txBody>
      </p:sp>
    </p:spTree>
    <p:extLst>
      <p:ext uri="{BB962C8B-B14F-4D97-AF65-F5344CB8AC3E}">
        <p14:creationId xmlns:p14="http://schemas.microsoft.com/office/powerpoint/2010/main" val="17254080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BCC75-12E2-090E-4B3E-975C60D8A18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0A356D4-2EF1-FFED-3A62-DA1412B6109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A0CEF5DC-DDE6-DFBD-D010-F98178813D8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BD637440-8C55-C5D6-2D1E-106BE22EAA7F}"/>
              </a:ext>
            </a:extLst>
          </p:cNvPr>
          <p:cNvSpPr>
            <a:spLocks noGrp="1"/>
          </p:cNvSpPr>
          <p:nvPr>
            <p:ph type="body" sz="quarter" idx="13"/>
          </p:nvPr>
        </p:nvSpPr>
        <p:spPr/>
        <p:txBody>
          <a:bodyPr/>
          <a:lstStyle/>
          <a:p>
            <a:r>
              <a:rPr lang="de-DE" dirty="0"/>
              <a:t>Sicherstellen, dass das System auch unter Last stabil läuft</a:t>
            </a:r>
          </a:p>
        </p:txBody>
      </p:sp>
      <p:sp>
        <p:nvSpPr>
          <p:cNvPr id="2" name="Titel 1">
            <a:extLst>
              <a:ext uri="{FF2B5EF4-FFF2-40B4-BE49-F238E27FC236}">
                <a16:creationId xmlns:a16="http://schemas.microsoft.com/office/drawing/2014/main" id="{2FECBDF5-5305-85CC-4100-F849A0665C74}"/>
              </a:ext>
            </a:extLst>
          </p:cNvPr>
          <p:cNvSpPr>
            <a:spLocks noGrp="1"/>
          </p:cNvSpPr>
          <p:nvPr>
            <p:ph type="title"/>
          </p:nvPr>
        </p:nvSpPr>
        <p:spPr/>
        <p:txBody>
          <a:bodyPr vert="horz" lIns="0" tIns="0" rIns="0" bIns="0" rtlCol="0" anchor="t" anchorCtr="0">
            <a:noAutofit/>
          </a:bodyPr>
          <a:lstStyle/>
          <a:p>
            <a:r>
              <a:rPr lang="de-DE" dirty="0"/>
              <a:t>3. Performance- &amp; Lasttests durchführen (1:00 - 1:45 Uhr)</a:t>
            </a:r>
          </a:p>
        </p:txBody>
      </p:sp>
      <p:sp>
        <p:nvSpPr>
          <p:cNvPr id="6" name="Inhaltsplatzhalter 5">
            <a:extLst>
              <a:ext uri="{FF2B5EF4-FFF2-40B4-BE49-F238E27FC236}">
                <a16:creationId xmlns:a16="http://schemas.microsoft.com/office/drawing/2014/main" id="{590A62EA-55EE-F0ED-E2E8-36CE2C1B472E}"/>
              </a:ext>
            </a:extLst>
          </p:cNvPr>
          <p:cNvSpPr>
            <a:spLocks noGrp="1"/>
          </p:cNvSpPr>
          <p:nvPr>
            <p:ph idx="1"/>
          </p:nvPr>
        </p:nvSpPr>
        <p:spPr/>
        <p:txBody>
          <a:bodyPr/>
          <a:lstStyle/>
          <a:p>
            <a:r>
              <a:rPr lang="de-DE" b="1" dirty="0"/>
              <a:t>System-Performance unter Last testen</a:t>
            </a:r>
          </a:p>
          <a:p>
            <a:r>
              <a:rPr lang="de-DE" dirty="0"/>
              <a:t>✅ </a:t>
            </a:r>
            <a:r>
              <a:rPr lang="de-DE" b="1" dirty="0"/>
              <a:t>Simulierte Szenarien:</a:t>
            </a:r>
            <a:br>
              <a:rPr lang="de-DE" dirty="0"/>
            </a:br>
            <a:r>
              <a:rPr lang="de-DE" dirty="0"/>
              <a:t>📌 Datenverarbeitung für eine vollständige Steuerperiode</a:t>
            </a:r>
            <a:br>
              <a:rPr lang="de-DE" dirty="0"/>
            </a:br>
            <a:r>
              <a:rPr lang="de-DE" dirty="0"/>
              <a:t>📌 Gleichzeitiger Zugriff durch mehrere Benutzer</a:t>
            </a:r>
            <a:br>
              <a:rPr lang="de-DE" dirty="0"/>
            </a:br>
            <a:r>
              <a:rPr lang="de-DE" dirty="0"/>
              <a:t>📌 Belastung von Schnittstellen durch parallele Transaktionen</a:t>
            </a:r>
          </a:p>
          <a:p>
            <a:r>
              <a:rPr lang="de-DE" dirty="0"/>
              <a:t>✅ </a:t>
            </a:r>
            <a:r>
              <a:rPr lang="de-DE" b="1" dirty="0"/>
              <a:t>Metriken zur Überprüfung:</a:t>
            </a:r>
            <a:br>
              <a:rPr lang="de-DE" dirty="0"/>
            </a:br>
            <a:r>
              <a:rPr lang="de-DE" dirty="0"/>
              <a:t>📌 Antwortzeiten der Hauptprozesse</a:t>
            </a:r>
            <a:br>
              <a:rPr lang="de-DE" dirty="0"/>
            </a:br>
            <a:r>
              <a:rPr lang="de-DE" dirty="0"/>
              <a:t>📌 CPU- &amp; Speicherbelastung</a:t>
            </a:r>
            <a:br>
              <a:rPr lang="de-DE" dirty="0"/>
            </a:br>
            <a:r>
              <a:rPr lang="de-DE" dirty="0"/>
              <a:t>📌 Datenverarbeitungsdauer in DefTax</a:t>
            </a:r>
          </a:p>
          <a:p>
            <a:r>
              <a:rPr lang="de-DE" dirty="0"/>
              <a:t>🔍 </a:t>
            </a:r>
            <a:r>
              <a:rPr lang="de-DE" b="1" dirty="0"/>
              <a:t>Frage an die Teilnehmer:</a:t>
            </a:r>
            <a:r>
              <a:rPr lang="de-DE" dirty="0"/>
              <a:t> Gibt es potenzielle Performance-Engpässe?</a:t>
            </a:r>
          </a:p>
        </p:txBody>
      </p:sp>
    </p:spTree>
    <p:extLst>
      <p:ext uri="{BB962C8B-B14F-4D97-AF65-F5344CB8AC3E}">
        <p14:creationId xmlns:p14="http://schemas.microsoft.com/office/powerpoint/2010/main" val="5609499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7E09E-FD40-CA41-366C-5D7C2C5BD4F1}"/>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663D381-0B65-7E00-DB40-9FD468819D0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B0A356D4-2EF1-FFED-3A62-DA1412B6109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286441CA-CE8E-1A94-49E9-8C4BC448C511}"/>
              </a:ext>
            </a:extLst>
          </p:cNvPr>
          <p:cNvSpPr>
            <a:spLocks noGrp="1"/>
          </p:cNvSpPr>
          <p:nvPr>
            <p:ph type="body" sz="quarter" idx="13"/>
          </p:nvPr>
        </p:nvSpPr>
        <p:spPr/>
        <p:txBody>
          <a:bodyPr/>
          <a:lstStyle/>
          <a:p>
            <a:r>
              <a:rPr lang="de-DE" dirty="0"/>
              <a:t>Entwicklung eines </a:t>
            </a:r>
            <a:r>
              <a:rPr lang="de-DE" b="1" dirty="0"/>
              <a:t>Plan B</a:t>
            </a:r>
            <a:r>
              <a:rPr lang="de-DE" dirty="0"/>
              <a:t> für verschiedene Fehlerfälle</a:t>
            </a:r>
          </a:p>
        </p:txBody>
      </p:sp>
      <p:sp>
        <p:nvSpPr>
          <p:cNvPr id="2" name="Titel 1">
            <a:extLst>
              <a:ext uri="{FF2B5EF4-FFF2-40B4-BE49-F238E27FC236}">
                <a16:creationId xmlns:a16="http://schemas.microsoft.com/office/drawing/2014/main" id="{4ED281C7-1F21-A7C7-34E7-606938A46552}"/>
              </a:ext>
            </a:extLst>
          </p:cNvPr>
          <p:cNvSpPr>
            <a:spLocks noGrp="1"/>
          </p:cNvSpPr>
          <p:nvPr>
            <p:ph type="title"/>
          </p:nvPr>
        </p:nvSpPr>
        <p:spPr/>
        <p:txBody>
          <a:bodyPr vert="horz" lIns="0" tIns="0" rIns="0" bIns="0" rtlCol="0" anchor="t" anchorCtr="0">
            <a:noAutofit/>
          </a:bodyPr>
          <a:lstStyle/>
          <a:p>
            <a:r>
              <a:rPr lang="de-DE" dirty="0"/>
              <a:t>4. Notfallstrategien &amp; Rollback-Szenarien (2:00 - 2:30 Uhr)</a:t>
            </a:r>
          </a:p>
        </p:txBody>
      </p:sp>
      <p:sp>
        <p:nvSpPr>
          <p:cNvPr id="6" name="Inhaltsplatzhalter 5">
            <a:extLst>
              <a:ext uri="{FF2B5EF4-FFF2-40B4-BE49-F238E27FC236}">
                <a16:creationId xmlns:a16="http://schemas.microsoft.com/office/drawing/2014/main" id="{889AFC38-6C58-DC75-8876-F1CA00EDB303}"/>
              </a:ext>
            </a:extLst>
          </p:cNvPr>
          <p:cNvSpPr>
            <a:spLocks noGrp="1"/>
          </p:cNvSpPr>
          <p:nvPr>
            <p:ph idx="1"/>
          </p:nvPr>
        </p:nvSpPr>
        <p:spPr/>
        <p:txBody>
          <a:bodyPr/>
          <a:lstStyle/>
          <a:p>
            <a:r>
              <a:rPr lang="de-DE" b="1" dirty="0"/>
              <a:t>Was tun, wenn etwas schiefgeht?</a:t>
            </a:r>
          </a:p>
          <a:p>
            <a:r>
              <a:rPr lang="de-DE" dirty="0"/>
              <a:t>✅ </a:t>
            </a:r>
            <a:r>
              <a:rPr lang="de-DE" b="1" dirty="0"/>
              <a:t>Technische Probleme (z. B. Datenfehler, Schnittstellenstörungen)</a:t>
            </a:r>
            <a:br>
              <a:rPr lang="de-DE" dirty="0"/>
            </a:br>
            <a:r>
              <a:rPr lang="de-DE" dirty="0"/>
              <a:t>📌 Rollback auf vorherige Systemversion</a:t>
            </a:r>
            <a:br>
              <a:rPr lang="de-DE" dirty="0"/>
            </a:br>
            <a:r>
              <a:rPr lang="de-DE" dirty="0"/>
              <a:t>📌 Manuelle Korrektur von Daten &amp; erneute Verarbeitung</a:t>
            </a:r>
          </a:p>
          <a:p>
            <a:r>
              <a:rPr lang="de-DE" dirty="0"/>
              <a:t>✅ </a:t>
            </a:r>
            <a:r>
              <a:rPr lang="de-DE" b="1" dirty="0"/>
              <a:t>Fachliche Probleme (z. B. fehlerhafte Steuerberechnung)</a:t>
            </a:r>
            <a:br>
              <a:rPr lang="de-DE" dirty="0"/>
            </a:br>
            <a:r>
              <a:rPr lang="de-DE" dirty="0"/>
              <a:t>📌 Anpassung der Berechnungslogik &amp; Neugenerierung der Berichte</a:t>
            </a:r>
            <a:br>
              <a:rPr lang="de-DE" dirty="0"/>
            </a:br>
            <a:r>
              <a:rPr lang="de-DE" dirty="0"/>
              <a:t>📌 Eskalation an Fachbereich &amp; Entscheidungsgremium</a:t>
            </a:r>
          </a:p>
          <a:p>
            <a:r>
              <a:rPr lang="de-DE" dirty="0"/>
              <a:t>✅ </a:t>
            </a:r>
            <a:r>
              <a:rPr lang="de-DE" b="1" dirty="0"/>
              <a:t>Kommunikation &amp; Eskalation</a:t>
            </a:r>
            <a:br>
              <a:rPr lang="de-DE" dirty="0"/>
            </a:br>
            <a:r>
              <a:rPr lang="de-DE" dirty="0"/>
              <a:t>📌 Wer wird wann informiert?</a:t>
            </a:r>
            <a:br>
              <a:rPr lang="de-DE" dirty="0"/>
            </a:br>
            <a:r>
              <a:rPr lang="de-DE" dirty="0"/>
              <a:t>📌 Welche Eskalationsstufen gibt es?</a:t>
            </a:r>
          </a:p>
          <a:p>
            <a:r>
              <a:rPr lang="de-DE" dirty="0"/>
              <a:t>🔍 </a:t>
            </a:r>
            <a:r>
              <a:rPr lang="de-DE" b="1" dirty="0"/>
              <a:t>Frage an die Teilnehmer:</a:t>
            </a:r>
            <a:r>
              <a:rPr lang="de-DE" dirty="0"/>
              <a:t> Sind die definierten Notfallpläne realistisch?</a:t>
            </a:r>
          </a:p>
        </p:txBody>
      </p:sp>
    </p:spTree>
    <p:extLst>
      <p:ext uri="{BB962C8B-B14F-4D97-AF65-F5344CB8AC3E}">
        <p14:creationId xmlns:p14="http://schemas.microsoft.com/office/powerpoint/2010/main" val="3909170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8BF36-A129-7403-8FBC-C84BAAC4F19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64CD8F3-AC73-0957-1BE7-AA45D5BA2E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A663D381-0B65-7E00-DB40-9FD468819D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A1665B1D-CE36-7E31-A6CD-B29F94EA81D1}"/>
              </a:ext>
            </a:extLst>
          </p:cNvPr>
          <p:cNvSpPr>
            <a:spLocks noGrp="1"/>
          </p:cNvSpPr>
          <p:nvPr>
            <p:ph type="body" sz="quarter" idx="13"/>
          </p:nvPr>
        </p:nvSpPr>
        <p:spPr/>
        <p:txBody>
          <a:bodyPr/>
          <a:lstStyle/>
          <a:p>
            <a:r>
              <a:rPr lang="de-DE" dirty="0"/>
              <a:t>Finaler Feinschliff für das Go-Live &amp; letzte offene Maßnahmen klären</a:t>
            </a:r>
          </a:p>
        </p:txBody>
      </p:sp>
      <p:sp>
        <p:nvSpPr>
          <p:cNvPr id="2" name="Titel 1">
            <a:extLst>
              <a:ext uri="{FF2B5EF4-FFF2-40B4-BE49-F238E27FC236}">
                <a16:creationId xmlns:a16="http://schemas.microsoft.com/office/drawing/2014/main" id="{8EC3CBB0-4960-3C78-F477-5CB5C2C8C616}"/>
              </a:ext>
            </a:extLst>
          </p:cNvPr>
          <p:cNvSpPr>
            <a:spLocks noGrp="1"/>
          </p:cNvSpPr>
          <p:nvPr>
            <p:ph type="title"/>
          </p:nvPr>
        </p:nvSpPr>
        <p:spPr/>
        <p:txBody>
          <a:bodyPr vert="horz" lIns="0" tIns="0" rIns="0" bIns="0" rtlCol="0" anchor="t" anchorCtr="0">
            <a:noAutofit/>
          </a:bodyPr>
          <a:lstStyle/>
          <a:p>
            <a:r>
              <a:rPr lang="de-DE" dirty="0"/>
              <a:t>5. Abschluss &amp; Nächste Schritte (2:30 - 3:00 Uhr)</a:t>
            </a:r>
          </a:p>
        </p:txBody>
      </p:sp>
      <p:sp>
        <p:nvSpPr>
          <p:cNvPr id="6" name="Inhaltsplatzhalter 5">
            <a:extLst>
              <a:ext uri="{FF2B5EF4-FFF2-40B4-BE49-F238E27FC236}">
                <a16:creationId xmlns:a16="http://schemas.microsoft.com/office/drawing/2014/main" id="{DACCFFE1-E7A9-8501-1651-A46F2304B0B0}"/>
              </a:ext>
            </a:extLst>
          </p:cNvPr>
          <p:cNvSpPr>
            <a:spLocks noGrp="1"/>
          </p:cNvSpPr>
          <p:nvPr>
            <p:ph idx="1"/>
          </p:nvPr>
        </p:nvSpPr>
        <p:spPr/>
        <p:txBody>
          <a:bodyPr/>
          <a:lstStyle/>
          <a:p>
            <a:r>
              <a:rPr lang="de-DE" b="1" dirty="0"/>
              <a:t>Zusammenfassung der Workshop-Ergebnisse</a:t>
            </a:r>
          </a:p>
          <a:p>
            <a:r>
              <a:rPr lang="de-DE" dirty="0"/>
              <a:t>✅ Go-Live-Prozess erfolgreich simuliert</a:t>
            </a:r>
            <a:br>
              <a:rPr lang="de-DE" dirty="0"/>
            </a:br>
            <a:r>
              <a:rPr lang="de-DE" dirty="0"/>
              <a:t>✅ Performance-Tests durchgeführt &amp; Optimierungspotenziale identifiziert</a:t>
            </a:r>
            <a:br>
              <a:rPr lang="de-DE" dirty="0"/>
            </a:br>
            <a:r>
              <a:rPr lang="de-DE" dirty="0"/>
              <a:t>✅ Notfallstrategien für mögliche Probleme abgestimmt</a:t>
            </a:r>
          </a:p>
          <a:p>
            <a:r>
              <a:rPr lang="de-DE" b="1" dirty="0"/>
              <a:t>Nächste Schritte &amp; Meilensteine</a:t>
            </a:r>
          </a:p>
          <a:p>
            <a:r>
              <a:rPr lang="de-DE" dirty="0"/>
              <a:t>📅 </a:t>
            </a:r>
            <a:r>
              <a:rPr lang="de-DE" b="1" dirty="0"/>
              <a:t>[Datum]</a:t>
            </a:r>
            <a:r>
              <a:rPr lang="de-DE" dirty="0"/>
              <a:t> – Letzte Performance-Optimierungen</a:t>
            </a:r>
            <a:br>
              <a:rPr lang="de-DE" dirty="0"/>
            </a:br>
            <a:r>
              <a:rPr lang="de-DE" dirty="0"/>
              <a:t>📅 </a:t>
            </a:r>
            <a:r>
              <a:rPr lang="de-DE" b="1" dirty="0"/>
              <a:t>[Datum]</a:t>
            </a:r>
            <a:r>
              <a:rPr lang="de-DE" dirty="0"/>
              <a:t> – Finaler System-Review</a:t>
            </a:r>
            <a:br>
              <a:rPr lang="de-DE" dirty="0"/>
            </a:br>
            <a:r>
              <a:rPr lang="de-DE" dirty="0"/>
              <a:t>📅 </a:t>
            </a:r>
            <a:r>
              <a:rPr lang="de-DE" b="1" dirty="0"/>
              <a:t>[Datum]</a:t>
            </a:r>
            <a:r>
              <a:rPr lang="de-DE" dirty="0"/>
              <a:t> – Offizieller Go-Live</a:t>
            </a:r>
          </a:p>
          <a:p>
            <a:r>
              <a:rPr lang="de-DE" dirty="0"/>
              <a:t>🔍 </a:t>
            </a:r>
            <a:r>
              <a:rPr lang="de-DE" b="1" dirty="0"/>
              <a:t>Offene Fragen &amp; Feedback</a:t>
            </a:r>
            <a:endParaRPr lang="de-DE" dirty="0"/>
          </a:p>
          <a:p>
            <a:pPr>
              <a:buFont typeface="Arial" panose="020B0604020202020204" pitchFamily="34" charset="0"/>
              <a:buChar char="•"/>
            </a:pPr>
            <a:r>
              <a:rPr lang="de-DE" dirty="0"/>
              <a:t>Gibt es noch letzte Themen, die vor dem Go-Live geklärt werden müssen?</a:t>
            </a:r>
          </a:p>
          <a:p>
            <a:pPr>
              <a:buFont typeface="Arial" panose="020B0604020202020204" pitchFamily="34" charset="0"/>
              <a:buChar char="•"/>
            </a:pPr>
            <a:r>
              <a:rPr lang="de-DE" dirty="0"/>
              <a:t>Wie fühlt sich das Team bezüglich der Go-Live-Bereitschaft?</a:t>
            </a:r>
          </a:p>
          <a:p>
            <a:r>
              <a:rPr lang="de-DE" dirty="0"/>
              <a:t>🎉 </a:t>
            </a:r>
            <a:r>
              <a:rPr lang="de-DE" b="1" dirty="0"/>
              <a:t>Vielen Dank für die Teilnahme!</a:t>
            </a:r>
            <a:endParaRPr lang="de-DE" dirty="0"/>
          </a:p>
        </p:txBody>
      </p:sp>
    </p:spTree>
    <p:extLst>
      <p:ext uri="{BB962C8B-B14F-4D97-AF65-F5344CB8AC3E}">
        <p14:creationId xmlns:p14="http://schemas.microsoft.com/office/powerpoint/2010/main" val="34586504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Presentation_16x9_OnScreen_PPT_22092023</Template>
  <TotalTime>0</TotalTime>
  <Words>1756</Words>
  <Application>Microsoft Macintosh PowerPoint</Application>
  <PresentationFormat>Breitbild</PresentationFormat>
  <Paragraphs>93</Paragraphs>
  <Slides>9</Slides>
  <Notes>8</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9</vt:i4>
      </vt:variant>
    </vt:vector>
  </HeadingPairs>
  <TitlesOfParts>
    <vt:vector size="17" baseType="lpstr">
      <vt:lpstr>Arial</vt:lpstr>
      <vt:lpstr>Calibri</vt:lpstr>
      <vt:lpstr>Calibri Light</vt:lpstr>
      <vt:lpstr>Menlo</vt:lpstr>
      <vt:lpstr>Verdana</vt:lpstr>
      <vt:lpstr>Wingdings 2</vt:lpstr>
      <vt:lpstr>Deloitte Brand Theme</vt:lpstr>
      <vt:lpstr>think-cell Folie</vt:lpstr>
      <vt:lpstr>Merz Pharma | DefTax Implementierung </vt:lpstr>
      <vt:lpstr>Agenda</vt:lpstr>
      <vt:lpstr>1. Begrüßung &amp; Zielsetzung (0:00 - 0:15 Uhr) </vt:lpstr>
      <vt:lpstr>2. Schritt-für-Schritt-Simulation des Go-Live-Prozesses (0:15 - 1:00 Uhr)</vt:lpstr>
      <vt:lpstr>3. Performance- &amp; Lasttests durchführen (1:00 - 1:45 Uhr)</vt:lpstr>
      <vt:lpstr>4. Notfallstrategien &amp; Rollback-Szenarien (2:00 - 2:30 Uhr)</vt:lpstr>
      <vt:lpstr>5. Abschluss &amp; Nächste Schritte (2:30 - 3:00 Uhr)</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47</cp:revision>
  <dcterms:created xsi:type="dcterms:W3CDTF">2023-09-27T08:28:31Z</dcterms:created>
  <dcterms:modified xsi:type="dcterms:W3CDTF">2025-02-22T00:02:34Z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